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67" r:id="rId2"/>
    <p:sldId id="269" r:id="rId3"/>
    <p:sldId id="262" r:id="rId4"/>
    <p:sldId id="257" r:id="rId5"/>
    <p:sldId id="268" r:id="rId6"/>
    <p:sldId id="272" r:id="rId7"/>
    <p:sldId id="270" r:id="rId8"/>
    <p:sldId id="271" r:id="rId9"/>
    <p:sldId id="266" r:id="rId10"/>
    <p:sldId id="258" r:id="rId11"/>
  </p:sldIdLst>
  <p:sldSz cx="10799763" cy="8280400"/>
  <p:notesSz cx="6858000" cy="9144000"/>
  <p:defaultTextStyle>
    <a:defPPr>
      <a:defRPr lang="en-US"/>
    </a:defPPr>
    <a:lvl1pPr marL="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19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36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2C7FB8"/>
    <a:srgbClr val="70AD47"/>
    <a:srgbClr val="133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95" d="100"/>
          <a:sy n="95" d="100"/>
        </p:scale>
        <p:origin x="16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0F782-1184-2B43-94CE-7290C79F79B1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43000"/>
            <a:ext cx="4022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275CE-FE7C-3247-935B-2262F68DB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Definitions of clade and subclade from previous classification system, with subclade expanded to show definitions of major and minor lineages from updated classification system. Above part of figure adapted from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Troupin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(2016)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1" dirty="0"/>
              <a:t>Fig10: </a:t>
            </a:r>
            <a:r>
              <a:rPr lang="en-GB" sz="1200" i="1" dirty="0"/>
              <a:t>Hierarchal relationship of the 23 existing subclades of the cosmopolitan clade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2 -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Schematic of the online capabilities of RABV-GLUE including obtaining sequences from GenBank, options to filter and download sequences of interest, and phylogenetic interpretation of user input sequences.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 of lineage designation steps. Step 1 - Identify nodes with appropriate bootstrap support, Step 2 - Identify sequences with at least 95% coverage, Step 3 - Only carry forward nodes with at least 10 sequences of at least 95% coverage descended, Step 4 - Only lineages with at least one shared nucleotide difference from the ancestral sequence are designated.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7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650 whole genome (10,000nt) rabies virus sequences from the Cosmopolitan clade,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relationships of the lineages.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Proportions of lineages sequenced from each country.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proportions zoomed in. Colours are comparable across all.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64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5 – Left: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of collection locations of all available whole genome and N gene sequences.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series of number of whole genome, N gene, and shorter sequences collected.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82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650 whole genome (10,000nt) rabies virus sequences from the Cosmopolitan clade,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relationships of the lineages.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Proportions of lineages sequenced from each country.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proportions zoomed in. Colours are comparable across all.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7 -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distribution of a lineage over time. Bright red indicates information from WGS lineage designation, whereas the darker red indicated the additional information from N gene lineage designation. Dated points represent introductions into countries, with arrows suggesting the likely route of introduction.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8 -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distribution of whole genome designated lineage AF1b_A1.2 over time (n=7) Dated points represent introductions into countries, with arrows suggesting the likely route of introduction.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6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9 -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the 205 whole genome (10,000nt) rabies virus sequences from Tanzania,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Hierarchical relationships of the lineages.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2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355149"/>
            <a:ext cx="9179799" cy="2882806"/>
          </a:xfrm>
        </p:spPr>
        <p:txBody>
          <a:bodyPr anchor="b"/>
          <a:lstStyle>
            <a:lvl1pPr algn="ctr">
              <a:defRPr sz="70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4349129"/>
            <a:ext cx="8099822" cy="1999179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82" indent="0" algn="ctr">
              <a:buNone/>
              <a:defRPr sz="2362"/>
            </a:lvl2pPr>
            <a:lvl3pPr marL="1079964" indent="0" algn="ctr">
              <a:buNone/>
              <a:defRPr sz="2126"/>
            </a:lvl3pPr>
            <a:lvl4pPr marL="1619947" indent="0" algn="ctr">
              <a:buNone/>
              <a:defRPr sz="1890"/>
            </a:lvl4pPr>
            <a:lvl5pPr marL="2159929" indent="0" algn="ctr">
              <a:buNone/>
              <a:defRPr sz="1890"/>
            </a:lvl5pPr>
            <a:lvl6pPr marL="2699911" indent="0" algn="ctr">
              <a:buNone/>
              <a:defRPr sz="1890"/>
            </a:lvl6pPr>
            <a:lvl7pPr marL="3239892" indent="0" algn="ctr">
              <a:buNone/>
              <a:defRPr sz="1890"/>
            </a:lvl7pPr>
            <a:lvl8pPr marL="3779873" indent="0" algn="ctr">
              <a:buNone/>
              <a:defRPr sz="1890"/>
            </a:lvl8pPr>
            <a:lvl9pPr marL="4319856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2" y="440855"/>
            <a:ext cx="2328699" cy="70172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5" y="440855"/>
            <a:ext cx="6851100" cy="70172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064352"/>
            <a:ext cx="9314796" cy="3444416"/>
          </a:xfrm>
        </p:spPr>
        <p:txBody>
          <a:bodyPr anchor="b"/>
          <a:lstStyle>
            <a:lvl1pPr>
              <a:defRPr sz="70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5541355"/>
            <a:ext cx="9314796" cy="181133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82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64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4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2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1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8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873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85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2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1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8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440857"/>
            <a:ext cx="9314796" cy="1600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3" y="2029850"/>
            <a:ext cx="4568805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82" indent="0">
              <a:buNone/>
              <a:defRPr sz="2362" b="1"/>
            </a:lvl2pPr>
            <a:lvl3pPr marL="1079964" indent="0">
              <a:buNone/>
              <a:defRPr sz="2126" b="1"/>
            </a:lvl3pPr>
            <a:lvl4pPr marL="1619947" indent="0">
              <a:buNone/>
              <a:defRPr sz="1890" b="1"/>
            </a:lvl4pPr>
            <a:lvl5pPr marL="2159929" indent="0">
              <a:buNone/>
              <a:defRPr sz="1890" b="1"/>
            </a:lvl5pPr>
            <a:lvl6pPr marL="2699911" indent="0">
              <a:buNone/>
              <a:defRPr sz="1890" b="1"/>
            </a:lvl6pPr>
            <a:lvl7pPr marL="3239892" indent="0">
              <a:buNone/>
              <a:defRPr sz="1890" b="1"/>
            </a:lvl7pPr>
            <a:lvl8pPr marL="3779873" indent="0">
              <a:buNone/>
              <a:defRPr sz="1890" b="1"/>
            </a:lvl8pPr>
            <a:lvl9pPr marL="4319856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3" y="3024646"/>
            <a:ext cx="4568805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029850"/>
            <a:ext cx="4591306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82" indent="0">
              <a:buNone/>
              <a:defRPr sz="2362" b="1"/>
            </a:lvl2pPr>
            <a:lvl3pPr marL="1079964" indent="0">
              <a:buNone/>
              <a:defRPr sz="2126" b="1"/>
            </a:lvl3pPr>
            <a:lvl4pPr marL="1619947" indent="0">
              <a:buNone/>
              <a:defRPr sz="1890" b="1"/>
            </a:lvl4pPr>
            <a:lvl5pPr marL="2159929" indent="0">
              <a:buNone/>
              <a:defRPr sz="1890" b="1"/>
            </a:lvl5pPr>
            <a:lvl6pPr marL="2699911" indent="0">
              <a:buNone/>
              <a:defRPr sz="1890" b="1"/>
            </a:lvl6pPr>
            <a:lvl7pPr marL="3239892" indent="0">
              <a:buNone/>
              <a:defRPr sz="1890" b="1"/>
            </a:lvl7pPr>
            <a:lvl8pPr marL="3779873" indent="0">
              <a:buNone/>
              <a:defRPr sz="1890" b="1"/>
            </a:lvl8pPr>
            <a:lvl9pPr marL="4319856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024646"/>
            <a:ext cx="4591306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552028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7" y="1192227"/>
            <a:ext cx="5467379" cy="5884451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82" indent="0">
              <a:buNone/>
              <a:defRPr sz="1654"/>
            </a:lvl2pPr>
            <a:lvl3pPr marL="1079964" indent="0">
              <a:buNone/>
              <a:defRPr sz="1417"/>
            </a:lvl3pPr>
            <a:lvl4pPr marL="1619947" indent="0">
              <a:buNone/>
              <a:defRPr sz="1181"/>
            </a:lvl4pPr>
            <a:lvl5pPr marL="2159929" indent="0">
              <a:buNone/>
              <a:defRPr sz="1181"/>
            </a:lvl5pPr>
            <a:lvl6pPr marL="2699911" indent="0">
              <a:buNone/>
              <a:defRPr sz="1181"/>
            </a:lvl6pPr>
            <a:lvl7pPr marL="3239892" indent="0">
              <a:buNone/>
              <a:defRPr sz="1181"/>
            </a:lvl7pPr>
            <a:lvl8pPr marL="3779873" indent="0">
              <a:buNone/>
              <a:defRPr sz="1181"/>
            </a:lvl8pPr>
            <a:lvl9pPr marL="4319856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552028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7" y="1192227"/>
            <a:ext cx="5467379" cy="5884451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82" indent="0">
              <a:buNone/>
              <a:defRPr sz="3307"/>
            </a:lvl2pPr>
            <a:lvl3pPr marL="1079964" indent="0">
              <a:buNone/>
              <a:defRPr sz="2835"/>
            </a:lvl3pPr>
            <a:lvl4pPr marL="1619947" indent="0">
              <a:buNone/>
              <a:defRPr sz="2362"/>
            </a:lvl4pPr>
            <a:lvl5pPr marL="2159929" indent="0">
              <a:buNone/>
              <a:defRPr sz="2362"/>
            </a:lvl5pPr>
            <a:lvl6pPr marL="2699911" indent="0">
              <a:buNone/>
              <a:defRPr sz="2362"/>
            </a:lvl6pPr>
            <a:lvl7pPr marL="3239892" indent="0">
              <a:buNone/>
              <a:defRPr sz="2362"/>
            </a:lvl7pPr>
            <a:lvl8pPr marL="3779873" indent="0">
              <a:buNone/>
              <a:defRPr sz="2362"/>
            </a:lvl8pPr>
            <a:lvl9pPr marL="4319856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82" indent="0">
              <a:buNone/>
              <a:defRPr sz="1654"/>
            </a:lvl2pPr>
            <a:lvl3pPr marL="1079964" indent="0">
              <a:buNone/>
              <a:defRPr sz="1417"/>
            </a:lvl3pPr>
            <a:lvl4pPr marL="1619947" indent="0">
              <a:buNone/>
              <a:defRPr sz="1181"/>
            </a:lvl4pPr>
            <a:lvl5pPr marL="2159929" indent="0">
              <a:buNone/>
              <a:defRPr sz="1181"/>
            </a:lvl5pPr>
            <a:lvl6pPr marL="2699911" indent="0">
              <a:buNone/>
              <a:defRPr sz="1181"/>
            </a:lvl6pPr>
            <a:lvl7pPr marL="3239892" indent="0">
              <a:buNone/>
              <a:defRPr sz="1181"/>
            </a:lvl7pPr>
            <a:lvl8pPr marL="3779873" indent="0">
              <a:buNone/>
              <a:defRPr sz="1181"/>
            </a:lvl8pPr>
            <a:lvl9pPr marL="4319856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0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5" y="440857"/>
            <a:ext cx="9314796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5" y="2204273"/>
            <a:ext cx="9314796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7674707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9DA69-8683-9249-8508-E1B21893E8F4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3" y="7674707"/>
            <a:ext cx="364492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3" y="7674707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79964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0" indent="-269990" algn="l" defTabSz="1079964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72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55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37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19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01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883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865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848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82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64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47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29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11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892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873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856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BBE267-2F9D-604F-8351-E8C0468D8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8" t="19451" r="4043" b="25130"/>
          <a:stretch/>
        </p:blipFill>
        <p:spPr>
          <a:xfrm>
            <a:off x="1" y="399473"/>
            <a:ext cx="7841673" cy="374072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245C4B-B63D-F94E-884E-EA59F5C0F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0" t="23376" r="36322" b="27798"/>
          <a:stretch/>
        </p:blipFill>
        <p:spPr>
          <a:xfrm rot="16954047">
            <a:off x="2120610" y="4117462"/>
            <a:ext cx="3600450" cy="32956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734E70-0EA3-8041-ABBE-BE05FB47C1AE}"/>
              </a:ext>
            </a:extLst>
          </p:cNvPr>
          <p:cNvSpPr/>
          <p:nvPr/>
        </p:nvSpPr>
        <p:spPr>
          <a:xfrm rot="2182147">
            <a:off x="5252081" y="1354642"/>
            <a:ext cx="887956" cy="1314450"/>
          </a:xfrm>
          <a:prstGeom prst="rect">
            <a:avLst/>
          </a:prstGeom>
          <a:solidFill>
            <a:srgbClr val="92D050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733DB3-9538-C642-8AF9-5A62946C0356}"/>
              </a:ext>
            </a:extLst>
          </p:cNvPr>
          <p:cNvCxnSpPr>
            <a:cxnSpLocks/>
          </p:cNvCxnSpPr>
          <p:nvPr/>
        </p:nvCxnSpPr>
        <p:spPr>
          <a:xfrm flipH="1">
            <a:off x="4508938" y="646386"/>
            <a:ext cx="38467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CDA78-C2D4-C542-87D8-C1ABEF489728}"/>
              </a:ext>
            </a:extLst>
          </p:cNvPr>
          <p:cNvCxnSpPr>
            <a:cxnSpLocks/>
          </p:cNvCxnSpPr>
          <p:nvPr/>
        </p:nvCxnSpPr>
        <p:spPr>
          <a:xfrm flipH="1">
            <a:off x="5920890" y="1807779"/>
            <a:ext cx="24348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56ABBB-A45D-AD4B-9534-F100EBA9CA4C}"/>
              </a:ext>
            </a:extLst>
          </p:cNvPr>
          <p:cNvCxnSpPr>
            <a:cxnSpLocks/>
          </p:cNvCxnSpPr>
          <p:nvPr/>
        </p:nvCxnSpPr>
        <p:spPr>
          <a:xfrm flipH="1">
            <a:off x="5187814" y="6931573"/>
            <a:ext cx="36251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95A4A0-AB0B-1A48-9563-C2D590B2D11C}"/>
              </a:ext>
            </a:extLst>
          </p:cNvPr>
          <p:cNvCxnSpPr>
            <a:cxnSpLocks/>
          </p:cNvCxnSpPr>
          <p:nvPr/>
        </p:nvCxnSpPr>
        <p:spPr>
          <a:xfrm flipH="1">
            <a:off x="5187815" y="6237889"/>
            <a:ext cx="3625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6C3F9A-E0C5-DD45-B29D-EFFEEAFF9173}"/>
              </a:ext>
            </a:extLst>
          </p:cNvPr>
          <p:cNvSpPr txBox="1"/>
          <p:nvPr/>
        </p:nvSpPr>
        <p:spPr>
          <a:xfrm>
            <a:off x="8355725" y="461720"/>
            <a:ext cx="88287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Clade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8CB57-3A80-E84B-BB07-C8F298786FB8}"/>
              </a:ext>
            </a:extLst>
          </p:cNvPr>
          <p:cNvSpPr txBox="1"/>
          <p:nvPr/>
        </p:nvSpPr>
        <p:spPr>
          <a:xfrm>
            <a:off x="8371490" y="1576947"/>
            <a:ext cx="138736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Subclade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25569-D467-1A4F-B3E0-810A2A51AD24}"/>
              </a:ext>
            </a:extLst>
          </p:cNvPr>
          <p:cNvSpPr txBox="1"/>
          <p:nvPr/>
        </p:nvSpPr>
        <p:spPr>
          <a:xfrm>
            <a:off x="8812925" y="6700741"/>
            <a:ext cx="198684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Major lineage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550EC1-7BB6-9846-A81A-47DE48C195C2}"/>
              </a:ext>
            </a:extLst>
          </p:cNvPr>
          <p:cNvSpPr txBox="1"/>
          <p:nvPr/>
        </p:nvSpPr>
        <p:spPr>
          <a:xfrm>
            <a:off x="8844454" y="6007056"/>
            <a:ext cx="195530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Minor lineage</a:t>
            </a:r>
          </a:p>
        </p:txBody>
      </p:sp>
    </p:spTree>
    <p:extLst>
      <p:ext uri="{BB962C8B-B14F-4D97-AF65-F5344CB8AC3E}">
        <p14:creationId xmlns:p14="http://schemas.microsoft.com/office/powerpoint/2010/main" val="27944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BA939515-1C3A-7F48-9948-17FFAA6C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46" y="1"/>
            <a:ext cx="7000398" cy="7000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CDBE7F-679E-AC40-B585-B1BBB6C4CB61}"/>
              </a:ext>
            </a:extLst>
          </p:cNvPr>
          <p:cNvSpPr/>
          <p:nvPr/>
        </p:nvSpPr>
        <p:spPr>
          <a:xfrm>
            <a:off x="4348319" y="3202327"/>
            <a:ext cx="1524000" cy="595744"/>
          </a:xfrm>
          <a:prstGeom prst="rect">
            <a:avLst/>
          </a:prstGeom>
          <a:solidFill>
            <a:srgbClr val="2C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Cosmopolitan</a:t>
            </a:r>
          </a:p>
        </p:txBody>
      </p:sp>
    </p:spTree>
    <p:extLst>
      <p:ext uri="{BB962C8B-B14F-4D97-AF65-F5344CB8AC3E}">
        <p14:creationId xmlns:p14="http://schemas.microsoft.com/office/powerpoint/2010/main" val="261314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00EB17-23E8-5E42-AC63-32C1F1745D1D}"/>
              </a:ext>
            </a:extLst>
          </p:cNvPr>
          <p:cNvSpPr/>
          <p:nvPr/>
        </p:nvSpPr>
        <p:spPr>
          <a:xfrm>
            <a:off x="1790453" y="804122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Sequences from GenBank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D40BD-72B9-314C-B7C5-DC969CA4D1BD}"/>
              </a:ext>
            </a:extLst>
          </p:cNvPr>
          <p:cNvSpPr/>
          <p:nvPr/>
        </p:nvSpPr>
        <p:spPr>
          <a:xfrm>
            <a:off x="1790453" y="2569905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Web interface to database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B6D3AB-B6EB-024E-9A6A-2DF8429215A2}"/>
              </a:ext>
            </a:extLst>
          </p:cNvPr>
          <p:cNvSpPr/>
          <p:nvPr/>
        </p:nvSpPr>
        <p:spPr>
          <a:xfrm>
            <a:off x="1790453" y="4303413"/>
            <a:ext cx="2011680" cy="113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Downloadable sequences, metadata and alignments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7BCE25-60D1-0541-B9D8-55E6A8BB6C8B}"/>
              </a:ext>
            </a:extLst>
          </p:cNvPr>
          <p:cNvSpPr/>
          <p:nvPr/>
        </p:nvSpPr>
        <p:spPr>
          <a:xfrm>
            <a:off x="4144785" y="2569905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Reference alignments, trees and sequences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3DF1EC-C629-F345-AF6A-B8B97B9D5B96}"/>
              </a:ext>
            </a:extLst>
          </p:cNvPr>
          <p:cNvSpPr/>
          <p:nvPr/>
        </p:nvSpPr>
        <p:spPr>
          <a:xfrm>
            <a:off x="6353539" y="8229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User input 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A1BE9D-6FFF-B646-8187-805F626944EC}"/>
              </a:ext>
            </a:extLst>
          </p:cNvPr>
          <p:cNvSpPr/>
          <p:nvPr/>
        </p:nvSpPr>
        <p:spPr>
          <a:xfrm>
            <a:off x="6384019" y="252983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Input sequences compared to references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A8337D-DF6D-7A40-8CD1-10D61EDB99E7}"/>
              </a:ext>
            </a:extLst>
          </p:cNvPr>
          <p:cNvSpPr/>
          <p:nvPr/>
        </p:nvSpPr>
        <p:spPr>
          <a:xfrm>
            <a:off x="8595243" y="44043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Placement in phylogenetic tree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7CEC9A-6480-E449-BB63-E8133B5A5ACE}"/>
              </a:ext>
            </a:extLst>
          </p:cNvPr>
          <p:cNvSpPr/>
          <p:nvPr/>
        </p:nvSpPr>
        <p:spPr>
          <a:xfrm>
            <a:off x="6384019" y="44043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Clade assignment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887EB1-3B3C-3E4F-8AA1-27BE5652F011}"/>
              </a:ext>
            </a:extLst>
          </p:cNvPr>
          <p:cNvSpPr/>
          <p:nvPr/>
        </p:nvSpPr>
        <p:spPr>
          <a:xfrm>
            <a:off x="4159907" y="4303414"/>
            <a:ext cx="2011680" cy="11302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Genome visualization and comparison to reference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FE97CD-BFB5-C34C-9203-E7CCBD7C1C79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796293" y="1794723"/>
            <a:ext cx="0" cy="77518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38627A-3247-454C-8CEC-4F2548E129F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796293" y="3560507"/>
            <a:ext cx="0" cy="74422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38AB1E-AE25-4945-94E2-CAF5964BDD3F}"/>
              </a:ext>
            </a:extLst>
          </p:cNvPr>
          <p:cNvCxnSpPr/>
          <p:nvPr/>
        </p:nvCxnSpPr>
        <p:spPr>
          <a:xfrm>
            <a:off x="7389859" y="1824174"/>
            <a:ext cx="0" cy="71628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748C43-4107-864A-A831-4B3D0EBE606B}"/>
              </a:ext>
            </a:extLst>
          </p:cNvPr>
          <p:cNvCxnSpPr>
            <a:cxnSpLocks/>
          </p:cNvCxnSpPr>
          <p:nvPr/>
        </p:nvCxnSpPr>
        <p:spPr>
          <a:xfrm flipV="1">
            <a:off x="6156736" y="3049068"/>
            <a:ext cx="264477" cy="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D6EDF0-A03A-D441-809E-27D1C707562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389859" y="3520440"/>
            <a:ext cx="0" cy="88391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2B7D39-C420-2142-A5D4-AC2BB32AEA3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165747" y="3476439"/>
            <a:ext cx="1320482" cy="82697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744CEF-2B38-E742-B48F-D959D1C3848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345770" y="3476439"/>
            <a:ext cx="1255313" cy="9279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0E324F-3BDC-B34F-BAC5-C72E0D06B00D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3802133" y="1299423"/>
            <a:ext cx="1348492" cy="127048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A0A380-BC6F-044A-AA62-8C5A4110F9A5}"/>
              </a:ext>
            </a:extLst>
          </p:cNvPr>
          <p:cNvSpPr txBox="1"/>
          <p:nvPr/>
        </p:nvSpPr>
        <p:spPr>
          <a:xfrm>
            <a:off x="1895230" y="3597538"/>
            <a:ext cx="899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Options to filter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E00D9-41F0-F94B-9705-B13CEF6E0DC6}"/>
              </a:ext>
            </a:extLst>
          </p:cNvPr>
          <p:cNvSpPr txBox="1"/>
          <p:nvPr/>
        </p:nvSpPr>
        <p:spPr>
          <a:xfrm>
            <a:off x="1927117" y="1914094"/>
            <a:ext cx="89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E08271-6A21-1E48-847F-9714A11806D5}"/>
              </a:ext>
            </a:extLst>
          </p:cNvPr>
          <p:cNvSpPr txBox="1"/>
          <p:nvPr/>
        </p:nvSpPr>
        <p:spPr>
          <a:xfrm>
            <a:off x="177483" y="1133658"/>
            <a:ext cx="12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2789B2-571F-DF4E-9DDC-C27BEC6D3254}"/>
              </a:ext>
            </a:extLst>
          </p:cNvPr>
          <p:cNvSpPr txBox="1"/>
          <p:nvPr/>
        </p:nvSpPr>
        <p:spPr>
          <a:xfrm>
            <a:off x="0" y="2814026"/>
            <a:ext cx="1625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PROCESSING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87AD2F-87F2-7B43-9736-18C0903401E8}"/>
              </a:ext>
            </a:extLst>
          </p:cNvPr>
          <p:cNvSpPr txBox="1"/>
          <p:nvPr/>
        </p:nvSpPr>
        <p:spPr>
          <a:xfrm>
            <a:off x="192840" y="4620363"/>
            <a:ext cx="12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288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C53BB4E3-AE4C-B540-808D-F887F29D0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4" t="21267" r="18059" b="19494"/>
          <a:stretch/>
        </p:blipFill>
        <p:spPr>
          <a:xfrm>
            <a:off x="155531" y="2356818"/>
            <a:ext cx="2661057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035E87-D94E-504A-98B9-A902376A9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7" t="21006" r="17771" b="19493"/>
          <a:stretch/>
        </p:blipFill>
        <p:spPr>
          <a:xfrm>
            <a:off x="5477647" y="2356818"/>
            <a:ext cx="2661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51A76CB3-FEE0-1B41-AA2C-5BAD01C125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68" t="21267" r="18058" b="21560"/>
          <a:stretch/>
        </p:blipFill>
        <p:spPr>
          <a:xfrm>
            <a:off x="2816587" y="2356818"/>
            <a:ext cx="2661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9DAEEB-7E47-A244-9B40-3D4E5D20D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43" t="31370" r="28677" b="21790"/>
          <a:stretch/>
        </p:blipFill>
        <p:spPr>
          <a:xfrm>
            <a:off x="8138707" y="2356818"/>
            <a:ext cx="2505525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767A75-42B5-7743-9869-3D7E1538FE2B}"/>
              </a:ext>
            </a:extLst>
          </p:cNvPr>
          <p:cNvSpPr/>
          <p:nvPr/>
        </p:nvSpPr>
        <p:spPr>
          <a:xfrm>
            <a:off x="2816586" y="5501553"/>
            <a:ext cx="2661060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2: </a:t>
            </a:r>
            <a:r>
              <a:rPr lang="en-US" sz="1399" dirty="0">
                <a:solidFill>
                  <a:sysClr val="windowText" lastClr="000000"/>
                </a:solidFill>
              </a:rPr>
              <a:t>Identify sequences with at least 95% coverage</a:t>
            </a:r>
            <a:endParaRPr lang="en-US" sz="1399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22B67-B01D-D144-9504-0DE177DF0C85}"/>
              </a:ext>
            </a:extLst>
          </p:cNvPr>
          <p:cNvSpPr/>
          <p:nvPr/>
        </p:nvSpPr>
        <p:spPr>
          <a:xfrm>
            <a:off x="155528" y="5501553"/>
            <a:ext cx="2505532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1: </a:t>
            </a:r>
            <a:r>
              <a:rPr lang="en-US" sz="1399" dirty="0">
                <a:solidFill>
                  <a:sysClr val="windowText" lastClr="000000"/>
                </a:solidFill>
              </a:rPr>
              <a:t>Identify nodes with appropriate bootstrap support</a:t>
            </a:r>
            <a:endParaRPr lang="en-US" sz="1399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51C1F-1869-A343-A0FA-E345B7AF0A10}"/>
              </a:ext>
            </a:extLst>
          </p:cNvPr>
          <p:cNvSpPr/>
          <p:nvPr/>
        </p:nvSpPr>
        <p:spPr>
          <a:xfrm>
            <a:off x="5528445" y="5394222"/>
            <a:ext cx="2389198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3: </a:t>
            </a:r>
            <a:r>
              <a:rPr lang="en-US" sz="1399" dirty="0">
                <a:solidFill>
                  <a:sysClr val="windowText" lastClr="000000"/>
                </a:solidFill>
              </a:rPr>
              <a:t>Only carry forward nodes with</a:t>
            </a:r>
            <a:r>
              <a:rPr lang="en-US" sz="1399" dirty="0">
                <a:solidFill>
                  <a:schemeClr val="tx1"/>
                </a:solidFill>
              </a:rPr>
              <a:t> </a:t>
            </a:r>
            <a:r>
              <a:rPr lang="en-GB" sz="1399" dirty="0">
                <a:solidFill>
                  <a:schemeClr val="tx1"/>
                </a:solidFill>
              </a:rPr>
              <a:t>≥ 10 sequences of ≥ 95% coverage descended</a:t>
            </a:r>
            <a:endParaRPr lang="en-US" sz="1399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08117-B662-3745-958B-562D0D92750A}"/>
              </a:ext>
            </a:extLst>
          </p:cNvPr>
          <p:cNvSpPr/>
          <p:nvPr/>
        </p:nvSpPr>
        <p:spPr>
          <a:xfrm>
            <a:off x="8138703" y="5086350"/>
            <a:ext cx="2505531" cy="83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4: </a:t>
            </a:r>
            <a:r>
              <a:rPr lang="en-US" sz="1399" dirty="0">
                <a:solidFill>
                  <a:sysClr val="windowText" lastClr="000000"/>
                </a:solidFill>
              </a:rPr>
              <a:t>Only lineages with at least one shared nucleotide difference from the ancestral sequence are designated</a:t>
            </a:r>
            <a:endParaRPr lang="en-US" sz="1399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9C0A98E6-E334-B64C-888F-22FC558A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842" y="0"/>
            <a:ext cx="5221921" cy="455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64688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093410-5393-B04E-B848-5DA409814C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6" t="2210"/>
          <a:stretch/>
        </p:blipFill>
        <p:spPr>
          <a:xfrm>
            <a:off x="142082" y="2"/>
            <a:ext cx="5908198" cy="4554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306071" y="1097921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4F8B4684-5F01-3E44-9EA3-B94993A2E6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2" t="6809" b="7713"/>
          <a:stretch/>
        </p:blipFill>
        <p:spPr>
          <a:xfrm>
            <a:off x="0" y="4554070"/>
            <a:ext cx="7232073" cy="380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DEB97F50-9E5F-714C-9936-5B5E8CB067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02" t="2009" r="13102" b="5441"/>
          <a:stretch/>
        </p:blipFill>
        <p:spPr>
          <a:xfrm>
            <a:off x="7246045" y="4554070"/>
            <a:ext cx="3567690" cy="380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A7E1E-10AB-0341-B575-BAF024DCC1D2}"/>
              </a:ext>
            </a:extLst>
          </p:cNvPr>
          <p:cNvSpPr txBox="1"/>
          <p:nvPr/>
        </p:nvSpPr>
        <p:spPr>
          <a:xfrm>
            <a:off x="306071" y="718247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2E6D5-6411-B248-8F70-031C6F6C1E0D}"/>
              </a:ext>
            </a:extLst>
          </p:cNvPr>
          <p:cNvSpPr txBox="1"/>
          <p:nvPr/>
        </p:nvSpPr>
        <p:spPr>
          <a:xfrm>
            <a:off x="7487961" y="7182479"/>
            <a:ext cx="65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23549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65F2B66-B4E3-8849-AA06-1A92ADEA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0" r="29330"/>
          <a:stretch/>
        </p:blipFill>
        <p:spPr>
          <a:xfrm>
            <a:off x="114300" y="143434"/>
            <a:ext cx="5399881" cy="60065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BC89D5F-D311-BB42-89ED-2E108748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52" t="33333" b="31250"/>
          <a:stretch/>
        </p:blipFill>
        <p:spPr>
          <a:xfrm>
            <a:off x="114299" y="1132235"/>
            <a:ext cx="800101" cy="181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1D7E1-27E7-AA40-A498-F954A431C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0" r="17750"/>
          <a:stretch/>
        </p:blipFill>
        <p:spPr>
          <a:xfrm>
            <a:off x="5514182" y="143434"/>
            <a:ext cx="5171281" cy="60065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BD777-162D-9049-8C72-6EAEB2BB3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00" t="43950" b="44575"/>
          <a:stretch/>
        </p:blipFill>
        <p:spPr>
          <a:xfrm>
            <a:off x="6169615" y="796479"/>
            <a:ext cx="1375831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2DD5ED4-9E8E-3E46-A6F5-82133F297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9" r="4054" b="-1"/>
          <a:stretch/>
        </p:blipFill>
        <p:spPr>
          <a:xfrm>
            <a:off x="36852" y="0"/>
            <a:ext cx="5813864" cy="4554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306071" y="1097921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  <p:pic>
        <p:nvPicPr>
          <p:cNvPr id="12" name="Picture 11" descr="Chart, sunburst chart&#10;&#10;Description automatically generated">
            <a:extLst>
              <a:ext uri="{FF2B5EF4-FFF2-40B4-BE49-F238E27FC236}">
                <a16:creationId xmlns:a16="http://schemas.microsoft.com/office/drawing/2014/main" id="{2B9EEACF-7E34-EB47-B9A5-8E62E1349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97" t="4061" r="4163" b="4348"/>
          <a:stretch/>
        </p:blipFill>
        <p:spPr>
          <a:xfrm>
            <a:off x="5850716" y="-1"/>
            <a:ext cx="4935075" cy="455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64688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15" name="Picture 1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62EC32B-D2F1-AE4F-A052-243AF78BC1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4" t="5122" b="6825"/>
          <a:stretch/>
        </p:blipFill>
        <p:spPr>
          <a:xfrm>
            <a:off x="13972" y="4554069"/>
            <a:ext cx="7238294" cy="38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A7E1E-10AB-0341-B575-BAF024DCC1D2}"/>
              </a:ext>
            </a:extLst>
          </p:cNvPr>
          <p:cNvSpPr txBox="1"/>
          <p:nvPr/>
        </p:nvSpPr>
        <p:spPr>
          <a:xfrm>
            <a:off x="306071" y="718247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c)</a:t>
            </a:r>
          </a:p>
        </p:txBody>
      </p:sp>
      <p:pic>
        <p:nvPicPr>
          <p:cNvPr id="17" name="Picture 16" descr="Diagram, map&#10;&#10;Description automatically generated with medium confidence">
            <a:extLst>
              <a:ext uri="{FF2B5EF4-FFF2-40B4-BE49-F238E27FC236}">
                <a16:creationId xmlns:a16="http://schemas.microsoft.com/office/drawing/2014/main" id="{3A2A16F5-6B7F-F047-8A12-2EADB0DBEE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63" t="1137" r="13048" b="6197"/>
          <a:stretch/>
        </p:blipFill>
        <p:spPr>
          <a:xfrm>
            <a:off x="7252266" y="4554068"/>
            <a:ext cx="3547497" cy="38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2E6D5-6411-B248-8F70-031C6F6C1E0D}"/>
              </a:ext>
            </a:extLst>
          </p:cNvPr>
          <p:cNvSpPr txBox="1"/>
          <p:nvPr/>
        </p:nvSpPr>
        <p:spPr>
          <a:xfrm>
            <a:off x="7487961" y="7182479"/>
            <a:ext cx="65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9910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DB07DA-F0D6-7D42-8250-60DF0AA7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400050"/>
            <a:ext cx="7645400" cy="74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75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D7672BE-188C-9B43-9979-CDCABD5D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400050"/>
            <a:ext cx="7645400" cy="74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58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unburst chart&#10;&#10;Description automatically generated">
            <a:extLst>
              <a:ext uri="{FF2B5EF4-FFF2-40B4-BE49-F238E27FC236}">
                <a16:creationId xmlns:a16="http://schemas.microsoft.com/office/drawing/2014/main" id="{A38FAE25-8582-DA49-B60F-8EB7BA85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57" y="752697"/>
            <a:ext cx="5450706" cy="5328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70A73-0D82-3042-8E37-D6D795A407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393"/>
          <a:stretch/>
        </p:blipFill>
        <p:spPr>
          <a:xfrm>
            <a:off x="130651" y="320040"/>
            <a:ext cx="6178293" cy="7010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FB622-56BD-4F41-A30F-D8AEC403B539}"/>
              </a:ext>
            </a:extLst>
          </p:cNvPr>
          <p:cNvSpPr txBox="1"/>
          <p:nvPr/>
        </p:nvSpPr>
        <p:spPr>
          <a:xfrm>
            <a:off x="5449873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3EE4F-1424-F040-88BF-4956F418214D}"/>
              </a:ext>
            </a:extLst>
          </p:cNvPr>
          <p:cNvSpPr txBox="1"/>
          <p:nvPr/>
        </p:nvSpPr>
        <p:spPr>
          <a:xfrm>
            <a:off x="245924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306222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</TotalTime>
  <Words>602</Words>
  <Application>Microsoft Macintosh PowerPoint</Application>
  <PresentationFormat>Custom</PresentationFormat>
  <Paragraphs>53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Campbell (PGR)</dc:creator>
  <cp:lastModifiedBy>Kathryn Campbell (PGR)</cp:lastModifiedBy>
  <cp:revision>35</cp:revision>
  <dcterms:created xsi:type="dcterms:W3CDTF">2021-04-16T21:57:06Z</dcterms:created>
  <dcterms:modified xsi:type="dcterms:W3CDTF">2021-06-03T17:24:57Z</dcterms:modified>
</cp:coreProperties>
</file>